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8" r:id="rId3"/>
    <p:sldId id="263" r:id="rId4"/>
    <p:sldId id="264" r:id="rId5"/>
    <p:sldId id="265" r:id="rId6"/>
    <p:sldId id="266" r:id="rId7"/>
    <p:sldId id="267" r:id="rId8"/>
    <p:sldId id="258" r:id="rId9"/>
    <p:sldId id="257" r:id="rId10"/>
    <p:sldId id="259" r:id="rId11"/>
    <p:sldId id="260" r:id="rId12"/>
    <p:sldId id="262" r:id="rId13"/>
    <p:sldId id="26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6E3-509E-4944-B54E-76C97D544B92}" type="datetimeFigureOut">
              <a:rPr lang="en-AU" smtClean="0"/>
              <a:pPr/>
              <a:t>22/05/2012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1942-6256-4F03-B183-99E1CC4CF9C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6E3-509E-4944-B54E-76C97D544B92}" type="datetimeFigureOut">
              <a:rPr lang="en-AU" smtClean="0"/>
              <a:pPr/>
              <a:t>22/05/2012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1942-6256-4F03-B183-99E1CC4CF9C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6E3-509E-4944-B54E-76C97D544B92}" type="datetimeFigureOut">
              <a:rPr lang="en-AU" smtClean="0"/>
              <a:pPr/>
              <a:t>22/05/2012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1942-6256-4F03-B183-99E1CC4CF9C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6E3-509E-4944-B54E-76C97D544B92}" type="datetimeFigureOut">
              <a:rPr lang="en-AU" smtClean="0"/>
              <a:pPr/>
              <a:t>22/05/2012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1942-6256-4F03-B183-99E1CC4CF9C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6E3-509E-4944-B54E-76C97D544B92}" type="datetimeFigureOut">
              <a:rPr lang="en-AU" smtClean="0"/>
              <a:pPr/>
              <a:t>22/05/2012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1942-6256-4F03-B183-99E1CC4CF9C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6E3-509E-4944-B54E-76C97D544B92}" type="datetimeFigureOut">
              <a:rPr lang="en-AU" smtClean="0"/>
              <a:pPr/>
              <a:t>22/05/2012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1942-6256-4F03-B183-99E1CC4CF9C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6E3-509E-4944-B54E-76C97D544B92}" type="datetimeFigureOut">
              <a:rPr lang="en-AU" smtClean="0"/>
              <a:pPr/>
              <a:t>22/05/2012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1942-6256-4F03-B183-99E1CC4CF9C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6E3-509E-4944-B54E-76C97D544B92}" type="datetimeFigureOut">
              <a:rPr lang="en-AU" smtClean="0"/>
              <a:pPr/>
              <a:t>22/05/2012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1942-6256-4F03-B183-99E1CC4CF9C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6E3-509E-4944-B54E-76C97D544B92}" type="datetimeFigureOut">
              <a:rPr lang="en-AU" smtClean="0"/>
              <a:pPr/>
              <a:t>22/05/2012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1942-6256-4F03-B183-99E1CC4CF9C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6E3-509E-4944-B54E-76C97D544B92}" type="datetimeFigureOut">
              <a:rPr lang="en-AU" smtClean="0"/>
              <a:pPr/>
              <a:t>22/05/2012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C1942-6256-4F03-B183-99E1CC4CF9C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D85C6E3-509E-4944-B54E-76C97D544B92}" type="datetimeFigureOut">
              <a:rPr lang="en-AU" smtClean="0"/>
              <a:pPr/>
              <a:t>22/05/2012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70C1942-6256-4F03-B183-99E1CC4CF9C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D85C6E3-509E-4944-B54E-76C97D544B92}" type="datetimeFigureOut">
              <a:rPr lang="en-AU" smtClean="0"/>
              <a:pPr/>
              <a:t>22/05/2012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70C1942-6256-4F03-B183-99E1CC4CF9CF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err="1" smtClean="0"/>
              <a:t>Cosi</a:t>
            </a:r>
            <a:r>
              <a:rPr lang="en-AU" dirty="0" smtClean="0"/>
              <a:t> Characters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Lewis and Roy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Roys Fantasy </a:t>
            </a:r>
            <a:r>
              <a:rPr lang="en-AU" dirty="0" err="1" smtClean="0"/>
              <a:t>vs</a:t>
            </a:r>
            <a:r>
              <a:rPr lang="en-AU" dirty="0" smtClean="0"/>
              <a:t> Reality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Fantasy</a:t>
            </a:r>
          </a:p>
          <a:p>
            <a:pPr>
              <a:buNone/>
            </a:pPr>
            <a:r>
              <a:rPr lang="en-AU" dirty="0" err="1" smtClean="0"/>
              <a:t>Cosi</a:t>
            </a:r>
            <a:r>
              <a:rPr lang="en-AU" dirty="0" smtClean="0"/>
              <a:t> Fan </a:t>
            </a:r>
            <a:r>
              <a:rPr lang="en-AU" dirty="0" err="1" smtClean="0"/>
              <a:t>Tutte</a:t>
            </a:r>
            <a:r>
              <a:rPr lang="en-AU" dirty="0" smtClean="0"/>
              <a:t> </a:t>
            </a:r>
            <a:r>
              <a:rPr lang="en-AU" smtClean="0"/>
              <a:t>Can be mounted </a:t>
            </a:r>
            <a:r>
              <a:rPr lang="en-AU" dirty="0" smtClean="0"/>
              <a:t>as a full scale opera</a:t>
            </a:r>
          </a:p>
          <a:p>
            <a:pPr>
              <a:buNone/>
            </a:pPr>
            <a:r>
              <a:rPr lang="en-AU" dirty="0" smtClean="0"/>
              <a:t>The importance of </a:t>
            </a:r>
            <a:r>
              <a:rPr lang="en-AU" dirty="0" err="1" smtClean="0"/>
              <a:t>Cosi</a:t>
            </a:r>
            <a:r>
              <a:rPr lang="en-AU" dirty="0" smtClean="0"/>
              <a:t> Fan </a:t>
            </a:r>
            <a:r>
              <a:rPr lang="en-AU" dirty="0" err="1" smtClean="0"/>
              <a:t>Tutte</a:t>
            </a:r>
            <a:r>
              <a:rPr lang="en-AU" dirty="0" smtClean="0"/>
              <a:t>, p13</a:t>
            </a:r>
          </a:p>
          <a:p>
            <a:pPr>
              <a:buNone/>
            </a:pPr>
            <a:r>
              <a:rPr lang="en-AU" dirty="0" smtClean="0"/>
              <a:t>Idealised Childhood p63</a:t>
            </a:r>
          </a:p>
          <a:p>
            <a:pPr>
              <a:buNone/>
            </a:pPr>
            <a:r>
              <a:rPr lang="en-AU" dirty="0" smtClean="0"/>
              <a:t>Has friends in the ward</a:t>
            </a:r>
          </a:p>
          <a:p>
            <a:pPr>
              <a:buNone/>
            </a:pPr>
            <a:r>
              <a:rPr lang="en-AU" dirty="0" smtClean="0"/>
              <a:t>Thinks Ruth can sing</a:t>
            </a:r>
          </a:p>
          <a:p>
            <a:pPr>
              <a:buNone/>
            </a:pPr>
            <a:r>
              <a:rPr lang="en-AU" dirty="0" smtClean="0"/>
              <a:t>Congratulations from D ward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>
                <a:solidFill>
                  <a:srgbClr val="00B050"/>
                </a:solidFill>
              </a:rPr>
              <a:t>Reality</a:t>
            </a:r>
          </a:p>
          <a:p>
            <a:r>
              <a:rPr lang="en-AU" dirty="0" smtClean="0"/>
              <a:t>They are patients in an Asylum, not professional actors</a:t>
            </a:r>
          </a:p>
          <a:p>
            <a:pPr lvl="1">
              <a:buNone/>
            </a:pPr>
            <a:r>
              <a:rPr lang="en-AU" sz="2800" dirty="0" smtClean="0"/>
              <a:t>The cast members are actors and cannot sing opera!</a:t>
            </a:r>
          </a:p>
          <a:p>
            <a:pPr lvl="1">
              <a:buNone/>
            </a:pPr>
            <a:r>
              <a:rPr lang="en-AU" sz="2800" dirty="0" smtClean="0"/>
              <a:t>It is in Italian</a:t>
            </a:r>
          </a:p>
          <a:p>
            <a:pPr lvl="1">
              <a:buNone/>
            </a:pPr>
            <a:r>
              <a:rPr lang="en-AU" sz="2800" dirty="0" smtClean="0"/>
              <a:t>Roy grew up in orphanages p76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To Lewis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Is excited when Lewis first arrives. (p3) “We’ll be Jerry Lewis and Dean Martin.”</a:t>
            </a:r>
          </a:p>
          <a:p>
            <a:r>
              <a:rPr lang="en-AU" dirty="0" smtClean="0"/>
              <a:t>“Couldn’t direct a poofter.” – p10</a:t>
            </a:r>
          </a:p>
          <a:p>
            <a:r>
              <a:rPr lang="en-AU" dirty="0" smtClean="0"/>
              <a:t>“Couldn’t direct traffic” – p28</a:t>
            </a:r>
          </a:p>
          <a:p>
            <a:r>
              <a:rPr lang="en-AU" dirty="0" smtClean="0"/>
              <a:t>We’ll get a new director,” p22</a:t>
            </a:r>
          </a:p>
          <a:p>
            <a:r>
              <a:rPr lang="en-AU" dirty="0" smtClean="0"/>
              <a:t>“what you’ve done up till now,” p40</a:t>
            </a:r>
          </a:p>
          <a:p>
            <a:r>
              <a:rPr lang="en-AU" dirty="0" smtClean="0"/>
              <a:t>“stag night” p36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Roy’s desperation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There is a sense of desperation to Roy, he clings to anything, Nick (p43-45)</a:t>
            </a:r>
          </a:p>
          <a:p>
            <a:r>
              <a:rPr lang="en-AU" dirty="0" smtClean="0"/>
              <a:t>He needs to see his vision come alive and becomes morose when things don’t conform to his expectations.</a:t>
            </a:r>
          </a:p>
          <a:p>
            <a:r>
              <a:rPr lang="en-AU" dirty="0" smtClean="0"/>
              <a:t>On the eve of the production Roy has doubts, he wants it to be perfect but needs to be reassured.</a:t>
            </a:r>
          </a:p>
          <a:p>
            <a:r>
              <a:rPr lang="en-AU" dirty="0" smtClean="0"/>
              <a:t>Roy is elated at the successful performance.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r>
              <a:rPr lang="en-AU" dirty="0" smtClean="0"/>
              <a:t>Explain the difference between Roy’s Fantasies and the realities.</a:t>
            </a:r>
          </a:p>
          <a:p>
            <a:r>
              <a:rPr lang="en-AU" dirty="0" smtClean="0"/>
              <a:t>How deeply do you think Roy believes his own fantasies? Why do you think he behaves in this way?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Jerry Lewis and Dean Martin</a:t>
            </a:r>
            <a:endParaRPr lang="en-AU" dirty="0"/>
          </a:p>
        </p:txBody>
      </p:sp>
      <p:pic>
        <p:nvPicPr>
          <p:cNvPr id="6" name="Content Placeholder 5" descr="2955862119_08349557c3_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33662" y="2025650"/>
            <a:ext cx="3876675" cy="4124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Lewis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Central character</a:t>
            </a:r>
          </a:p>
          <a:p>
            <a:r>
              <a:rPr lang="en-AU" dirty="0" smtClean="0"/>
              <a:t>Straight out of university</a:t>
            </a:r>
          </a:p>
          <a:p>
            <a:r>
              <a:rPr lang="en-AU" dirty="0" smtClean="0"/>
              <a:t>Lives with his girlfriend Lucy</a:t>
            </a:r>
          </a:p>
          <a:p>
            <a:r>
              <a:rPr lang="en-AU" dirty="0" smtClean="0"/>
              <a:t>Nervous and passive at the start of the play, becomes more confident as the play goes on.</a:t>
            </a:r>
          </a:p>
          <a:p>
            <a:r>
              <a:rPr lang="en-AU" dirty="0" smtClean="0"/>
              <a:t>“This an unusual position for me....I directed some plays at University....and well...this is my first year out –” (p7)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Passivity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When Lewis comes to the play initially he displays a lack of confidence. He is reluctant and hesitant when giving instructions to the patients.</a:t>
            </a:r>
          </a:p>
          <a:p>
            <a:pPr lvl="1"/>
            <a:r>
              <a:rPr lang="en-AU" dirty="0" smtClean="0"/>
              <a:t>‘don’t know’ (p1)</a:t>
            </a:r>
          </a:p>
          <a:p>
            <a:pPr lvl="1"/>
            <a:r>
              <a:rPr lang="en-AU" dirty="0" smtClean="0"/>
              <a:t>Stage directions – apprehension, uncomfortably (p4), uncertainly (p5), hesitantly (p7).</a:t>
            </a:r>
          </a:p>
          <a:p>
            <a:r>
              <a:rPr lang="en-AU" dirty="0" smtClean="0"/>
              <a:t>He allows Roy to dominate proceedings. Why do you think this is?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Compassion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As Lewis gets to know the patients he starts to see them differently. At the start of the play this is just a job – “I need the money Lucy.” p1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By the end of the play he feels something for the patients. “I’m not going to let them down.” (p70)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Change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In black comedies characters traditionally do not change. However.........</a:t>
            </a:r>
          </a:p>
          <a:p>
            <a:r>
              <a:rPr lang="en-AU" dirty="0" smtClean="0"/>
              <a:t>Lewis’ views change, as well as his confidence</a:t>
            </a:r>
          </a:p>
          <a:p>
            <a:pPr lvl="1"/>
            <a:r>
              <a:rPr lang="en-AU" dirty="0" smtClean="0"/>
              <a:t>Patients – Tries to help Ruth, Roy, even lies for them to protect them. Supports Henry.</a:t>
            </a:r>
          </a:p>
          <a:p>
            <a:pPr lvl="1"/>
            <a:r>
              <a:rPr lang="en-AU" dirty="0" smtClean="0"/>
              <a:t>Moratorium – “I’m not going to let them down.” (p70)</a:t>
            </a:r>
          </a:p>
          <a:p>
            <a:pPr lvl="1"/>
            <a:r>
              <a:rPr lang="en-AU" dirty="0" smtClean="0"/>
              <a:t>Love – “Without live the world wouldn’t mean much.” (p70)</a:t>
            </a:r>
          </a:p>
          <a:p>
            <a:pPr lvl="1">
              <a:buNone/>
            </a:pPr>
            <a:endParaRPr lang="en-AU" dirty="0" smtClean="0"/>
          </a:p>
          <a:p>
            <a:pPr lvl="1"/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Do you think Lewis has really grown/changed by the end of the play?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Roy’s character is punctuated by wild mood swings. He can go from enthusiastic:</a:t>
            </a:r>
          </a:p>
          <a:p>
            <a:pPr lvl="1">
              <a:buNone/>
            </a:pPr>
            <a:r>
              <a:rPr lang="en-AU" dirty="0" smtClean="0"/>
              <a:t>- “Not in the old days. Enthusiasm, natural talent.”</a:t>
            </a:r>
          </a:p>
          <a:p>
            <a:pPr lvl="1">
              <a:buNone/>
            </a:pPr>
            <a:r>
              <a:rPr lang="en-AU" dirty="0" smtClean="0"/>
              <a:t>to deeply depressed and insecure:</a:t>
            </a:r>
          </a:p>
          <a:p>
            <a:pPr lvl="1">
              <a:buNone/>
            </a:pPr>
            <a:r>
              <a:rPr lang="en-AU" dirty="0" smtClean="0"/>
              <a:t>- p75 “can’t go on and make a fool of myself&gt;.”</a:t>
            </a:r>
          </a:p>
          <a:p>
            <a:pPr lvl="1">
              <a:buNone/>
            </a:pPr>
            <a:r>
              <a:rPr lang="en-AU" dirty="0" smtClean="0"/>
              <a:t>We can view this as bipolar depression but Roy is never labelled (as with the other characters).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Cosi</a:t>
            </a:r>
            <a:r>
              <a:rPr lang="en-AU" dirty="0" smtClean="0"/>
              <a:t> Fan </a:t>
            </a:r>
            <a:r>
              <a:rPr lang="en-AU" dirty="0" err="1" smtClean="0"/>
              <a:t>Tutte</a:t>
            </a:r>
            <a:r>
              <a:rPr lang="en-AU" dirty="0" smtClean="0"/>
              <a:t> and Reality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Roy wants his vision of </a:t>
            </a:r>
            <a:r>
              <a:rPr lang="en-AU" dirty="0" err="1" smtClean="0"/>
              <a:t>Cosi</a:t>
            </a:r>
            <a:r>
              <a:rPr lang="en-AU" dirty="0" smtClean="0"/>
              <a:t> Fan </a:t>
            </a:r>
            <a:r>
              <a:rPr lang="en-AU" dirty="0" err="1" smtClean="0"/>
              <a:t>Tutte</a:t>
            </a:r>
            <a:r>
              <a:rPr lang="en-AU" dirty="0" smtClean="0"/>
              <a:t> to come alive and is very disappointed when his visions don’t appear in reality. He has created a fantasy of his past and has trouble dealing with the realities that confront him</a:t>
            </a:r>
          </a:p>
          <a:p>
            <a:pPr>
              <a:buNone/>
            </a:pPr>
            <a:r>
              <a:rPr lang="en-AU" dirty="0" smtClean="0"/>
              <a:t>“I aim for the Stars Jerry, is that such a bad thing?” p15</a:t>
            </a:r>
          </a:p>
          <a:p>
            <a:pPr>
              <a:buNone/>
            </a:pPr>
            <a:r>
              <a:rPr lang="en-AU" dirty="0" smtClean="0"/>
              <a:t>“I had a dream Jerry,” p63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207</TotalTime>
  <Words>645</Words>
  <Application>Microsoft Office PowerPoint</Application>
  <PresentationFormat>On-screen Show (4:3)</PresentationFormat>
  <Paragraphs>66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Module</vt:lpstr>
      <vt:lpstr>Cosi Characters</vt:lpstr>
      <vt:lpstr>Jerry Lewis and Dean Martin</vt:lpstr>
      <vt:lpstr>Lewis</vt:lpstr>
      <vt:lpstr>Passivity</vt:lpstr>
      <vt:lpstr>Compassion</vt:lpstr>
      <vt:lpstr>Change</vt:lpstr>
      <vt:lpstr>Questions</vt:lpstr>
      <vt:lpstr>Personality</vt:lpstr>
      <vt:lpstr>Cosi Fan Tutte and Reality</vt:lpstr>
      <vt:lpstr>Roys Fantasy vs Reality</vt:lpstr>
      <vt:lpstr>To Lewis</vt:lpstr>
      <vt:lpstr>Roy’s desperation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Cosi Characters</dc:title>
  <dc:creator>Education</dc:creator>
  <cp:lastModifiedBy>Education</cp:lastModifiedBy>
  <cp:revision>18</cp:revision>
  <dcterms:created xsi:type="dcterms:W3CDTF">2011-05-26T00:25:18Z</dcterms:created>
  <dcterms:modified xsi:type="dcterms:W3CDTF">2012-05-22T02:35:03Z</dcterms:modified>
</cp:coreProperties>
</file>